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7" r:id="rId5"/>
    <p:sldId id="261" r:id="rId6"/>
    <p:sldId id="259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70" r:id="rId15"/>
    <p:sldId id="272" r:id="rId16"/>
    <p:sldId id="269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zeus\student\1230\PJAS%2010\Juice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301530013543568"/>
          <c:y val="4.2110211312613485E-2"/>
          <c:w val="0.70421327034514569"/>
          <c:h val="0.83469467841992928"/>
        </c:manualLayout>
      </c:layout>
      <c:lineChart>
        <c:grouping val="standard"/>
        <c:ser>
          <c:idx val="0"/>
          <c:order val="0"/>
          <c:tx>
            <c:strRef>
              <c:f>Sheet2!$B$2</c:f>
              <c:strCache>
                <c:ptCount val="1"/>
                <c:pt idx="0">
                  <c:v>powerade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Sheet2!$B$3:$B$11</c:f>
              <c:numCache>
                <c:formatCode>0.00</c:formatCode>
                <c:ptCount val="9"/>
                <c:pt idx="0">
                  <c:v>1</c:v>
                </c:pt>
                <c:pt idx="1">
                  <c:v>1.0019960079840307</c:v>
                </c:pt>
                <c:pt idx="2">
                  <c:v>0.99001996007984028</c:v>
                </c:pt>
                <c:pt idx="3">
                  <c:v>1.0459081836327344</c:v>
                </c:pt>
                <c:pt idx="4">
                  <c:v>0.99401197604790381</c:v>
                </c:pt>
                <c:pt idx="5">
                  <c:v>0.99600798403193547</c:v>
                </c:pt>
                <c:pt idx="6">
                  <c:v>1.0039920159680638</c:v>
                </c:pt>
                <c:pt idx="7">
                  <c:v>0.97205588822355293</c:v>
                </c:pt>
                <c:pt idx="8">
                  <c:v>0.96274118429807121</c:v>
                </c:pt>
              </c:numCache>
            </c:numRef>
          </c:val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apple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Sheet2!$C$3:$C$11</c:f>
              <c:numCache>
                <c:formatCode>0.00</c:formatCode>
                <c:ptCount val="9"/>
                <c:pt idx="0">
                  <c:v>1</c:v>
                </c:pt>
                <c:pt idx="1">
                  <c:v>1.0090304182509497</c:v>
                </c:pt>
                <c:pt idx="2">
                  <c:v>0.99809885931558984</c:v>
                </c:pt>
                <c:pt idx="3">
                  <c:v>1.0114068441064639</c:v>
                </c:pt>
                <c:pt idx="4">
                  <c:v>0.94819391634981043</c:v>
                </c:pt>
                <c:pt idx="5">
                  <c:v>0.965304182509506</c:v>
                </c:pt>
                <c:pt idx="6">
                  <c:v>0.9748098859315586</c:v>
                </c:pt>
                <c:pt idx="7">
                  <c:v>0.94249049429657838</c:v>
                </c:pt>
                <c:pt idx="8">
                  <c:v>0.91634980988593151</c:v>
                </c:pt>
              </c:numCache>
            </c:numRef>
          </c:val>
        </c:ser>
        <c:ser>
          <c:idx val="2"/>
          <c:order val="2"/>
          <c:tx>
            <c:strRef>
              <c:f>Sheet2!$D$2</c:f>
              <c:strCache>
                <c:ptCount val="1"/>
                <c:pt idx="0">
                  <c:v>lemonade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Sheet2!$D$3:$D$11</c:f>
              <c:numCache>
                <c:formatCode>0.00</c:formatCode>
                <c:ptCount val="9"/>
                <c:pt idx="0">
                  <c:v>1</c:v>
                </c:pt>
                <c:pt idx="1">
                  <c:v>0.92995330220146766</c:v>
                </c:pt>
                <c:pt idx="2">
                  <c:v>0.9559706470980659</c:v>
                </c:pt>
                <c:pt idx="3">
                  <c:v>0.97331554369579709</c:v>
                </c:pt>
                <c:pt idx="4">
                  <c:v>0.95797198132088102</c:v>
                </c:pt>
                <c:pt idx="5">
                  <c:v>0.94796531020680463</c:v>
                </c:pt>
                <c:pt idx="6">
                  <c:v>0.9452968645763844</c:v>
                </c:pt>
                <c:pt idx="7">
                  <c:v>0.92795196797865243</c:v>
                </c:pt>
                <c:pt idx="8">
                  <c:v>0.90126751167444952</c:v>
                </c:pt>
              </c:numCache>
            </c:numRef>
          </c:val>
        </c:ser>
        <c:ser>
          <c:idx val="3"/>
          <c:order val="3"/>
          <c:tx>
            <c:strRef>
              <c:f>Sheet2!$E$2</c:f>
              <c:strCache>
                <c:ptCount val="1"/>
                <c:pt idx="0">
                  <c:v>fruit punch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Sheet2!$E$3:$E$11</c:f>
              <c:numCache>
                <c:formatCode>0.00</c:formatCode>
                <c:ptCount val="9"/>
                <c:pt idx="0">
                  <c:v>1</c:v>
                </c:pt>
                <c:pt idx="1">
                  <c:v>0.99062290689886134</c:v>
                </c:pt>
                <c:pt idx="2">
                  <c:v>0.98459477561955777</c:v>
                </c:pt>
                <c:pt idx="3">
                  <c:v>1.0180843938379098</c:v>
                </c:pt>
                <c:pt idx="4">
                  <c:v>0.97186872069658403</c:v>
                </c:pt>
                <c:pt idx="5">
                  <c:v>0.87742799732083065</c:v>
                </c:pt>
                <c:pt idx="6">
                  <c:v>0.87608841259209713</c:v>
                </c:pt>
                <c:pt idx="7">
                  <c:v>0.84393837910247815</c:v>
                </c:pt>
                <c:pt idx="8">
                  <c:v>0.80709979906229068</c:v>
                </c:pt>
              </c:numCache>
            </c:numRef>
          </c:val>
        </c:ser>
        <c:ser>
          <c:idx val="4"/>
          <c:order val="4"/>
          <c:tx>
            <c:strRef>
              <c:f>Sheet2!$F$2</c:f>
              <c:strCache>
                <c:ptCount val="1"/>
                <c:pt idx="0">
                  <c:v>w. grape</c:v>
                </c:pt>
              </c:strCache>
            </c:strRef>
          </c:tx>
          <c:spPr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Sheet2!$F$3:$F$11</c:f>
              <c:numCache>
                <c:formatCode>0.00</c:formatCode>
                <c:ptCount val="9"/>
                <c:pt idx="0">
                  <c:v>1</c:v>
                </c:pt>
                <c:pt idx="1">
                  <c:v>1.0039198606271778</c:v>
                </c:pt>
                <c:pt idx="2">
                  <c:v>0.98867595818815368</c:v>
                </c:pt>
                <c:pt idx="3">
                  <c:v>1.0148083623693378</c:v>
                </c:pt>
                <c:pt idx="4">
                  <c:v>0.98083623693379773</c:v>
                </c:pt>
                <c:pt idx="5">
                  <c:v>0.9721254355400698</c:v>
                </c:pt>
                <c:pt idx="6">
                  <c:v>0.96951219512195019</c:v>
                </c:pt>
                <c:pt idx="7">
                  <c:v>0.94207317073170727</c:v>
                </c:pt>
                <c:pt idx="8">
                  <c:v>0.90984320557491283</c:v>
                </c:pt>
              </c:numCache>
            </c:numRef>
          </c:val>
        </c:ser>
        <c:ser>
          <c:idx val="5"/>
          <c:order val="5"/>
          <c:tx>
            <c:strRef>
              <c:f>Sheet2!$G$2</c:f>
              <c:strCache>
                <c:ptCount val="1"/>
                <c:pt idx="0">
                  <c:v>cran-ras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Sheet2!$G$3:$G$11</c:f>
              <c:numCache>
                <c:formatCode>0.00</c:formatCode>
                <c:ptCount val="9"/>
                <c:pt idx="0">
                  <c:v>1</c:v>
                </c:pt>
                <c:pt idx="1">
                  <c:v>1.0264900662251655</c:v>
                </c:pt>
                <c:pt idx="2">
                  <c:v>1.0408388520971295</c:v>
                </c:pt>
                <c:pt idx="3">
                  <c:v>1.0849889624724061</c:v>
                </c:pt>
                <c:pt idx="4">
                  <c:v>1.0055187637969101</c:v>
                </c:pt>
                <c:pt idx="5">
                  <c:v>1.1379690949227375</c:v>
                </c:pt>
                <c:pt idx="6">
                  <c:v>1.2008830022075052</c:v>
                </c:pt>
                <c:pt idx="7">
                  <c:v>1.23841059602649</c:v>
                </c:pt>
                <c:pt idx="8">
                  <c:v>1.2538631346578366</c:v>
                </c:pt>
              </c:numCache>
            </c:numRef>
          </c:val>
        </c:ser>
        <c:ser>
          <c:idx val="6"/>
          <c:order val="6"/>
          <c:tx>
            <c:strRef>
              <c:f>Sheet2!$H$2</c:f>
              <c:strCache>
                <c:ptCount val="1"/>
                <c:pt idx="0">
                  <c:v>water R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Sheet2!$H$3:$H$11</c:f>
              <c:numCache>
                <c:formatCode>0.00</c:formatCode>
                <c:ptCount val="9"/>
                <c:pt idx="0">
                  <c:v>1</c:v>
                </c:pt>
                <c:pt idx="1">
                  <c:v>0.99838839645447242</c:v>
                </c:pt>
                <c:pt idx="2">
                  <c:v>0.97743755036261037</c:v>
                </c:pt>
                <c:pt idx="3">
                  <c:v>1.0459307010475418</c:v>
                </c:pt>
                <c:pt idx="4">
                  <c:v>1.0269943593875894</c:v>
                </c:pt>
                <c:pt idx="5">
                  <c:v>1.0229653505237712</c:v>
                </c:pt>
                <c:pt idx="6">
                  <c:v>1.0225624496373893</c:v>
                </c:pt>
                <c:pt idx="7">
                  <c:v>0.98106365834004838</c:v>
                </c:pt>
                <c:pt idx="8">
                  <c:v>1.0044319097502021</c:v>
                </c:pt>
              </c:numCache>
            </c:numRef>
          </c:val>
        </c:ser>
        <c:ser>
          <c:idx val="7"/>
          <c:order val="7"/>
          <c:tx>
            <c:strRef>
              <c:f>Sheet2!$I$2</c:f>
              <c:strCache>
                <c:ptCount val="1"/>
                <c:pt idx="0">
                  <c:v>water B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fixedVal"/>
            <c:val val="2.0000000000000025E-2"/>
          </c:errBars>
          <c:cat>
            <c:numRef>
              <c:f>Sheet2!$A$3:$A$11</c:f>
              <c:numCache>
                <c:formatCode>General</c:formatCode>
                <c:ptCount val="9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137</c:v>
                </c:pt>
                <c:pt idx="6">
                  <c:v>165</c:v>
                </c:pt>
                <c:pt idx="7">
                  <c:v>216</c:v>
                </c:pt>
                <c:pt idx="8">
                  <c:v>288</c:v>
                </c:pt>
              </c:numCache>
            </c:numRef>
          </c:cat>
          <c:val>
            <c:numRef>
              <c:f>Sheet2!$I$3:$I$11</c:f>
              <c:numCache>
                <c:formatCode>0.00</c:formatCode>
                <c:ptCount val="9"/>
                <c:pt idx="0">
                  <c:v>1</c:v>
                </c:pt>
                <c:pt idx="1">
                  <c:v>1.0035183737294757</c:v>
                </c:pt>
                <c:pt idx="2">
                  <c:v>0.98514464425332293</c:v>
                </c:pt>
                <c:pt idx="3">
                  <c:v>0.99413604378420606</c:v>
                </c:pt>
                <c:pt idx="4">
                  <c:v>0.97693510555121166</c:v>
                </c:pt>
                <c:pt idx="5">
                  <c:v>0.9870992963252545</c:v>
                </c:pt>
                <c:pt idx="6">
                  <c:v>0.99257232212666113</c:v>
                </c:pt>
                <c:pt idx="7">
                  <c:v>0.97341673182173505</c:v>
                </c:pt>
                <c:pt idx="8">
                  <c:v>0.96481626270523846</c:v>
                </c:pt>
              </c:numCache>
            </c:numRef>
          </c:val>
        </c:ser>
        <c:marker val="1"/>
        <c:axId val="34020736"/>
        <c:axId val="34041856"/>
      </c:lineChart>
      <c:catAx>
        <c:axId val="340207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Hours after Start</a:t>
                </a:r>
              </a:p>
            </c:rich>
          </c:tx>
          <c:layout>
            <c:manualLayout>
              <c:xMode val="edge"/>
              <c:yMode val="edge"/>
              <c:x val="0.34105102312600827"/>
              <c:y val="0.94232953968517619"/>
            </c:manualLayout>
          </c:layout>
        </c:title>
        <c:numFmt formatCode="General" sourceLinked="1"/>
        <c:tickLblPos val="nextTo"/>
        <c:crossAx val="34041856"/>
        <c:crosses val="autoZero"/>
        <c:auto val="1"/>
        <c:lblAlgn val="ctr"/>
        <c:lblOffset val="100"/>
      </c:catAx>
      <c:valAx>
        <c:axId val="34041856"/>
        <c:scaling>
          <c:orientation val="minMax"/>
          <c:min val="0.8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/>
                  <a:t>Percent</a:t>
                </a:r>
                <a:r>
                  <a:rPr lang="en-US" b="1" baseline="0"/>
                  <a:t> Change</a:t>
                </a:r>
                <a:endParaRPr lang="en-US" b="1"/>
              </a:p>
            </c:rich>
          </c:tx>
          <c:layout/>
        </c:title>
        <c:numFmt formatCode="0.00" sourceLinked="1"/>
        <c:tickLblPos val="nextTo"/>
        <c:crossAx val="34020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52107686470632"/>
          <c:y val="0.2256567606537323"/>
          <c:w val="0.17641706552569808"/>
          <c:h val="0.54868647869253562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3/4/2010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6480048" cy="2301240"/>
          </a:xfrm>
        </p:spPr>
        <p:txBody>
          <a:bodyPr>
            <a:noAutofit/>
          </a:bodyPr>
          <a:lstStyle/>
          <a:p>
            <a:r>
              <a:rPr lang="en-US" sz="15000" dirty="0" smtClean="0"/>
              <a:t>Juice</a:t>
            </a:r>
            <a:br>
              <a:rPr lang="en-US" sz="15000" dirty="0" smtClean="0"/>
            </a:br>
            <a:r>
              <a:rPr lang="en-US" sz="2000" dirty="0" smtClean="0"/>
              <a:t>Michael </a:t>
            </a:r>
            <a:r>
              <a:rPr lang="en-US" sz="2000" dirty="0" err="1" smtClean="0"/>
              <a:t>Isola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Bellwood-Antis HS</a:t>
            </a:r>
            <a:br>
              <a:rPr lang="en-US" sz="2000" dirty="0" smtClean="0"/>
            </a:br>
            <a:r>
              <a:rPr lang="en-US" sz="2000" dirty="0" smtClean="0"/>
              <a:t>Grade 10</a:t>
            </a:r>
            <a:endParaRPr lang="en-US" sz="1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"/>
            <a:ext cx="6480048" cy="1752600"/>
          </a:xfrm>
        </p:spPr>
        <p:txBody>
          <a:bodyPr/>
          <a:lstStyle/>
          <a:p>
            <a:r>
              <a:rPr lang="en-US" dirty="0" smtClean="0"/>
              <a:t>The POISON Drink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equipment</a:t>
            </a:r>
          </a:p>
          <a:p>
            <a:pPr lvl="1"/>
            <a:r>
              <a:rPr lang="en-US" dirty="0" smtClean="0"/>
              <a:t>Colorimeter</a:t>
            </a:r>
          </a:p>
          <a:p>
            <a:pPr lvl="1"/>
            <a:r>
              <a:rPr lang="en-US" dirty="0" smtClean="0"/>
              <a:t>Laptop</a:t>
            </a:r>
          </a:p>
          <a:p>
            <a:pPr lvl="1"/>
            <a:r>
              <a:rPr lang="en-US" dirty="0" smtClean="0"/>
              <a:t>Sterile test tubes</a:t>
            </a:r>
          </a:p>
          <a:p>
            <a:r>
              <a:rPr lang="en-US" dirty="0" smtClean="0"/>
              <a:t>Sterile pipette and cuvette for each test</a:t>
            </a:r>
          </a:p>
          <a:p>
            <a:r>
              <a:rPr lang="en-US" dirty="0" smtClean="0"/>
              <a:t>Same batch of E. coli</a:t>
            </a:r>
          </a:p>
          <a:p>
            <a:r>
              <a:rPr lang="en-US" dirty="0" smtClean="0"/>
              <a:t>Samples kept at same temp. and light</a:t>
            </a:r>
          </a:p>
          <a:p>
            <a:pPr lvl="1"/>
            <a:r>
              <a:rPr lang="en-US" dirty="0" smtClean="0"/>
              <a:t>Placed in incubator at 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Cuvette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Noticed that not all cuvettes were same condition</a:t>
            </a:r>
          </a:p>
          <a:p>
            <a:r>
              <a:rPr lang="en-US" dirty="0" smtClean="0"/>
              <a:t>Might affect results</a:t>
            </a:r>
          </a:p>
          <a:p>
            <a:pPr lvl="1"/>
            <a:r>
              <a:rPr lang="en-US" dirty="0" smtClean="0"/>
              <a:t>Filled cuvettes with water</a:t>
            </a:r>
          </a:p>
          <a:p>
            <a:pPr lvl="1"/>
            <a:r>
              <a:rPr lang="en-US" dirty="0" smtClean="0"/>
              <a:t>Placed in colorimeter</a:t>
            </a:r>
          </a:p>
          <a:p>
            <a:r>
              <a:rPr lang="en-US" dirty="0" smtClean="0"/>
              <a:t>Had a plus or minus 1% effect on samples, consider this while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Sample Raw Data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7200" y="1600200"/>
          <a:ext cx="7479490" cy="3048000"/>
        </p:xfrm>
        <a:graphic>
          <a:graphicData uri="http://schemas.openxmlformats.org/presentationml/2006/ole">
            <p:oleObj spid="_x0000_s1026" name="Worksheet" r:id="rId3" imgW="3295802" imgH="13429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Choosing a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colors of light</a:t>
            </a:r>
          </a:p>
          <a:p>
            <a:pPr lvl="1"/>
            <a:r>
              <a:rPr lang="en-US" dirty="0" smtClean="0"/>
              <a:t>Not all decrease equally</a:t>
            </a:r>
          </a:p>
          <a:p>
            <a:r>
              <a:rPr lang="en-US" dirty="0" smtClean="0"/>
              <a:t>Research uses of colorimeter</a:t>
            </a:r>
          </a:p>
          <a:p>
            <a:pPr lvl="1"/>
            <a:r>
              <a:rPr lang="en-US" dirty="0" smtClean="0"/>
              <a:t>Chose blue for all except </a:t>
            </a:r>
            <a:r>
              <a:rPr lang="en-US" dirty="0" err="1" smtClean="0"/>
              <a:t>powerade</a:t>
            </a:r>
            <a:r>
              <a:rPr lang="en-US" dirty="0"/>
              <a:t> </a:t>
            </a:r>
            <a:r>
              <a:rPr lang="en-US" dirty="0" smtClean="0"/>
              <a:t>because it is blue</a:t>
            </a:r>
          </a:p>
          <a:p>
            <a:pPr lvl="1"/>
            <a:r>
              <a:rPr lang="en-US" dirty="0" smtClean="0"/>
              <a:t>Showed greatest change for all juices</a:t>
            </a:r>
          </a:p>
          <a:p>
            <a:pPr lvl="1"/>
            <a:r>
              <a:rPr lang="en-US" dirty="0" smtClean="0"/>
              <a:t>Used both red and blue for control to compare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Averages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average of each day by starting average</a:t>
            </a:r>
          </a:p>
          <a:p>
            <a:r>
              <a:rPr lang="en-US" dirty="0" smtClean="0"/>
              <a:t>Still hard to understand</a:t>
            </a:r>
            <a:endParaRPr lang="en-US" dirty="0"/>
          </a:p>
        </p:txBody>
      </p:sp>
      <p:sp>
        <p:nvSpPr>
          <p:cNvPr id="17" name="Bent-Up Arrow 16"/>
          <p:cNvSpPr/>
          <p:nvPr/>
        </p:nvSpPr>
        <p:spPr>
          <a:xfrm rot="5400000" flipV="1">
            <a:off x="3009900" y="3467100"/>
            <a:ext cx="1981200" cy="1295400"/>
          </a:xfrm>
          <a:prstGeom prst="bentUpArrow">
            <a:avLst>
              <a:gd name="adj1" fmla="val 29546"/>
              <a:gd name="adj2" fmla="val 28030"/>
              <a:gd name="adj3" fmla="val 34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85800" y="3124200"/>
          <a:ext cx="2362200" cy="3517053"/>
        </p:xfrm>
        <a:graphic>
          <a:graphicData uri="http://schemas.openxmlformats.org/presentationml/2006/ole">
            <p:oleObj spid="_x0000_s25603" name="Worksheet" r:id="rId3" imgW="1285951" imgH="19144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84387" y="1752600"/>
          <a:ext cx="8807213" cy="3133725"/>
        </p:xfrm>
        <a:graphic>
          <a:graphicData uri="http://schemas.openxmlformats.org/presentationml/2006/ole">
            <p:oleObj spid="_x0000_s28674" name="Worksheet" r:id="rId3" imgW="5610149" imgH="19144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Percent Change of Averages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7924800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Incorrect hypothesis</a:t>
            </a:r>
          </a:p>
          <a:p>
            <a:pPr lvl="1"/>
            <a:r>
              <a:rPr lang="en-US" dirty="0" smtClean="0"/>
              <a:t>Lemonade was visibly worst on day 1</a:t>
            </a:r>
          </a:p>
          <a:p>
            <a:r>
              <a:rPr lang="en-US" dirty="0" smtClean="0"/>
              <a:t>Fruit punch ended worst, off chart</a:t>
            </a:r>
          </a:p>
          <a:p>
            <a:r>
              <a:rPr lang="en-US" dirty="0" smtClean="0"/>
              <a:t>Water and </a:t>
            </a:r>
            <a:r>
              <a:rPr lang="en-US" dirty="0" err="1" smtClean="0"/>
              <a:t>powerade</a:t>
            </a:r>
            <a:r>
              <a:rPr lang="en-US" dirty="0" smtClean="0"/>
              <a:t> ended slightly above grape and apple</a:t>
            </a:r>
          </a:p>
          <a:p>
            <a:r>
              <a:rPr lang="en-US" dirty="0" smtClean="0"/>
              <a:t>Cranberry?</a:t>
            </a:r>
          </a:p>
          <a:p>
            <a:pPr lvl="1"/>
            <a:r>
              <a:rPr lang="en-US" dirty="0" smtClean="0"/>
              <a:t>Somehow kept increasing</a:t>
            </a:r>
          </a:p>
          <a:p>
            <a:pPr lvl="1"/>
            <a:r>
              <a:rPr lang="en-US" dirty="0" smtClean="0"/>
              <a:t>Cranberry juice helps fight urinary tract infection, often caused by E. coli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Further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types of bacteria or juice</a:t>
            </a:r>
          </a:p>
          <a:p>
            <a:r>
              <a:rPr lang="en-US" dirty="0" smtClean="0"/>
              <a:t>Specific parts of juice that have the greatest effect</a:t>
            </a:r>
          </a:p>
          <a:p>
            <a:pPr lvl="1"/>
            <a:r>
              <a:rPr lang="en-US" dirty="0" smtClean="0"/>
              <a:t>pH, sugar, vitamins and minerals</a:t>
            </a:r>
          </a:p>
          <a:p>
            <a:r>
              <a:rPr lang="en-US" dirty="0" smtClean="0"/>
              <a:t>Amount and type of preservatives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5762"/>
            <a:ext cx="7467600" cy="4525963"/>
          </a:xfrm>
        </p:spPr>
        <p:txBody>
          <a:bodyPr/>
          <a:lstStyle/>
          <a:p>
            <a:r>
              <a:rPr lang="en-US" dirty="0" smtClean="0"/>
              <a:t>What type of fruit drink permits the least amount of bacterial growth if left open to the environment?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1437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7467600" cy="2667000"/>
          </a:xfrm>
        </p:spPr>
        <p:txBody>
          <a:bodyPr/>
          <a:lstStyle/>
          <a:p>
            <a:r>
              <a:rPr lang="en-US" dirty="0" smtClean="0"/>
              <a:t>Need to make sure all samples have same bacteria to begin with</a:t>
            </a:r>
          </a:p>
          <a:p>
            <a:pPr lvl="1"/>
            <a:r>
              <a:rPr lang="en-US" dirty="0" smtClean="0"/>
              <a:t>E. coli</a:t>
            </a:r>
          </a:p>
          <a:p>
            <a:r>
              <a:rPr lang="en-US" dirty="0" smtClean="0"/>
              <a:t>Need to find accurate way to measure</a:t>
            </a:r>
          </a:p>
          <a:p>
            <a:pPr lvl="1"/>
            <a:r>
              <a:rPr lang="en-US" dirty="0" smtClean="0"/>
              <a:t>Colorimeter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Escherichia coli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bacteria found in raw meats and unwashed vegetables</a:t>
            </a:r>
          </a:p>
          <a:p>
            <a:r>
              <a:rPr lang="en-US" dirty="0" smtClean="0"/>
              <a:t>Live in lining of large intestines of humans within 40 hours of birth</a:t>
            </a:r>
          </a:p>
          <a:p>
            <a:r>
              <a:rPr lang="en-US" dirty="0" smtClean="0"/>
              <a:t>Can cause gastrointestinal and urinary tract infections</a:t>
            </a:r>
          </a:p>
          <a:p>
            <a:r>
              <a:rPr lang="en-US" dirty="0" smtClean="0"/>
              <a:t>One of the main worries when people hear of food poisoning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Shines a light through a cuvette filled with liquid of choice</a:t>
            </a:r>
          </a:p>
          <a:p>
            <a:r>
              <a:rPr lang="en-US" dirty="0" smtClean="0"/>
              <a:t>Measures the amount of that light that enters a sensor on the opposite side of the cuvette</a:t>
            </a:r>
          </a:p>
          <a:p>
            <a:r>
              <a:rPr lang="en-US" dirty="0" smtClean="0"/>
              <a:t>Records this as a </a:t>
            </a:r>
            <a:r>
              <a:rPr lang="en-US" dirty="0" smtClean="0"/>
              <a:t>percentage transmission</a:t>
            </a:r>
            <a:endParaRPr lang="en-US" dirty="0" smtClean="0"/>
          </a:p>
          <a:p>
            <a:r>
              <a:rPr lang="en-US" dirty="0" smtClean="0"/>
              <a:t>Can use green, red, or blue light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Lemonade will allow the least growth</a:t>
            </a:r>
          </a:p>
          <a:p>
            <a:pPr lvl="1"/>
            <a:r>
              <a:rPr lang="en-US" dirty="0" smtClean="0"/>
              <a:t>E. coli grows best in a relatively neutral pH</a:t>
            </a:r>
          </a:p>
          <a:p>
            <a:pPr lvl="2"/>
            <a:r>
              <a:rPr lang="en-US" dirty="0" smtClean="0"/>
              <a:t>Lemonade has the lowest, around 2.5  </a:t>
            </a:r>
          </a:p>
          <a:p>
            <a:pPr lvl="2"/>
            <a:r>
              <a:rPr lang="en-US" dirty="0" smtClean="0"/>
              <a:t>The others have pH around 3 or 3.5</a:t>
            </a:r>
          </a:p>
          <a:p>
            <a:pPr lvl="1"/>
            <a:r>
              <a:rPr lang="en-US" dirty="0" smtClean="0"/>
              <a:t>All bacteria needs something to feed on</a:t>
            </a:r>
          </a:p>
          <a:p>
            <a:pPr lvl="2"/>
            <a:r>
              <a:rPr lang="en-US" dirty="0" smtClean="0"/>
              <a:t>Lemonade has least amount of sugar</a:t>
            </a:r>
          </a:p>
          <a:p>
            <a:r>
              <a:rPr lang="en-US" dirty="0" smtClean="0"/>
              <a:t>Fruit punch or apple will be worst</a:t>
            </a:r>
          </a:p>
          <a:p>
            <a:pPr lvl="1"/>
            <a:r>
              <a:rPr lang="en-US" dirty="0" smtClean="0"/>
              <a:t>Have highest pH</a:t>
            </a:r>
          </a:p>
          <a:p>
            <a:pPr lvl="1"/>
            <a:r>
              <a:rPr lang="en-US" dirty="0" smtClean="0"/>
              <a:t>Second only to grape in sugar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three 15 ml samples of each juice</a:t>
            </a:r>
          </a:p>
          <a:p>
            <a:pPr lvl="1"/>
            <a:r>
              <a:rPr lang="en-US" dirty="0" smtClean="0"/>
              <a:t>Place in 20 ml test tubes</a:t>
            </a:r>
          </a:p>
          <a:p>
            <a:r>
              <a:rPr lang="en-US" dirty="0" smtClean="0"/>
              <a:t>Inoculate each sample with E. coli</a:t>
            </a:r>
          </a:p>
          <a:p>
            <a:pPr lvl="1"/>
            <a:r>
              <a:rPr lang="en-US" dirty="0" smtClean="0"/>
              <a:t>Heat a wire loop over flame, allow to cool, touch loop to E. coli colony, dip loop in sample, repeat with each</a:t>
            </a:r>
          </a:p>
          <a:p>
            <a:r>
              <a:rPr lang="en-US" dirty="0" smtClean="0"/>
              <a:t>Leave samples open to air</a:t>
            </a:r>
          </a:p>
          <a:p>
            <a:pPr lvl="1"/>
            <a:r>
              <a:rPr lang="en-US" dirty="0" smtClean="0"/>
              <a:t>Placed samples in incubator on day 4 due to lack of growth, depends on “room temperature”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Take 3 ml sample of each in cuvette</a:t>
            </a:r>
          </a:p>
          <a:p>
            <a:pPr lvl="1"/>
            <a:r>
              <a:rPr lang="en-US" dirty="0" smtClean="0"/>
              <a:t>Used 1 ml pipette</a:t>
            </a:r>
          </a:p>
          <a:p>
            <a:r>
              <a:rPr lang="en-US" dirty="0" smtClean="0"/>
              <a:t>Place cuvette in colorimeter</a:t>
            </a:r>
          </a:p>
          <a:p>
            <a:r>
              <a:rPr lang="en-US" dirty="0" smtClean="0"/>
              <a:t>Record data</a:t>
            </a:r>
          </a:p>
          <a:p>
            <a:r>
              <a:rPr lang="en-US" dirty="0" smtClean="0"/>
              <a:t>Pour juice back into original test tube</a:t>
            </a:r>
          </a:p>
          <a:p>
            <a:r>
              <a:rPr lang="en-US" dirty="0" smtClean="0"/>
              <a:t>Repeat this test, recording time of test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5440363"/>
          </a:xfrm>
        </p:spPr>
        <p:txBody>
          <a:bodyPr/>
          <a:lstStyle/>
          <a:p>
            <a:r>
              <a:rPr lang="en-US" dirty="0" smtClean="0"/>
              <a:t>Experimental Variable</a:t>
            </a:r>
          </a:p>
          <a:p>
            <a:pPr lvl="1"/>
            <a:r>
              <a:rPr lang="en-US" dirty="0" smtClean="0"/>
              <a:t>Type of juice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Experimental Groups</a:t>
            </a:r>
          </a:p>
          <a:p>
            <a:pPr lvl="1"/>
            <a:r>
              <a:rPr lang="en-US" dirty="0" smtClean="0"/>
              <a:t>apple, </a:t>
            </a:r>
            <a:r>
              <a:rPr lang="en-US" dirty="0" err="1" smtClean="0"/>
              <a:t>cran-rasberry</a:t>
            </a:r>
            <a:r>
              <a:rPr lang="en-US" dirty="0" smtClean="0"/>
              <a:t>, lemonade, white grape, fruit punch, and </a:t>
            </a:r>
            <a:r>
              <a:rPr lang="en-US" dirty="0" err="1" smtClean="0"/>
              <a:t>powerade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Control Group</a:t>
            </a:r>
          </a:p>
          <a:p>
            <a:pPr lvl="1"/>
            <a:r>
              <a:rPr lang="en-US" dirty="0" smtClean="0"/>
              <a:t>Bottled mineral 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304</TotalTime>
  <Words>542</Words>
  <Application>Microsoft Office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Technic</vt:lpstr>
      <vt:lpstr>Worksheet</vt:lpstr>
      <vt:lpstr>Juice Michael Isola Bellwood-Antis HS Grade 10</vt:lpstr>
      <vt:lpstr>Problem</vt:lpstr>
      <vt:lpstr>How?</vt:lpstr>
      <vt:lpstr>Escherichia coli</vt:lpstr>
      <vt:lpstr>Colorimeter</vt:lpstr>
      <vt:lpstr>Hypothesis</vt:lpstr>
      <vt:lpstr>Procedure</vt:lpstr>
      <vt:lpstr>Continued</vt:lpstr>
      <vt:lpstr>Slide 9</vt:lpstr>
      <vt:lpstr>Control Variables</vt:lpstr>
      <vt:lpstr>Cuvette Control</vt:lpstr>
      <vt:lpstr>Sample Raw Data</vt:lpstr>
      <vt:lpstr>Choosing a Color</vt:lpstr>
      <vt:lpstr>Averages Over Time</vt:lpstr>
      <vt:lpstr>Slide 15</vt:lpstr>
      <vt:lpstr>Percent Change of Averages</vt:lpstr>
      <vt:lpstr>Conclusion</vt:lpstr>
      <vt:lpstr>Further Testing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student1230</dc:creator>
  <cp:lastModifiedBy>amf</cp:lastModifiedBy>
  <cp:revision>30</cp:revision>
  <dcterms:created xsi:type="dcterms:W3CDTF">2010-02-28T19:13:16Z</dcterms:created>
  <dcterms:modified xsi:type="dcterms:W3CDTF">2010-03-05T01:17:53Z</dcterms:modified>
</cp:coreProperties>
</file>